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</p:sldIdLst>
  <p:sldSz cy="5143500" cx="9144000"/>
  <p:notesSz cx="6858000" cy="9144000"/>
  <p:embeddedFontLst>
    <p:embeddedFont>
      <p:font typeface="Roboto Slab"/>
      <p:regular r:id="rId69"/>
      <p:bold r:id="rId70"/>
    </p:embeddedFont>
    <p:embeddedFont>
      <p:font typeface="Montserrat SemiBold"/>
      <p:regular r:id="rId71"/>
      <p:bold r:id="rId72"/>
      <p:italic r:id="rId73"/>
      <p:boldItalic r:id="rId74"/>
    </p:embeddedFont>
    <p:embeddedFont>
      <p:font typeface="Roboto Medium"/>
      <p:regular r:id="rId75"/>
      <p:bold r:id="rId76"/>
      <p:italic r:id="rId77"/>
      <p:boldItalic r:id="rId78"/>
    </p:embeddedFont>
    <p:embeddedFont>
      <p:font typeface="Roboto"/>
      <p:regular r:id="rId79"/>
      <p:bold r:id="rId80"/>
      <p:italic r:id="rId81"/>
      <p:boldItalic r:id="rId82"/>
    </p:embeddedFont>
    <p:embeddedFont>
      <p:font typeface="Montserrat"/>
      <p:regular r:id="rId83"/>
      <p:bold r:id="rId84"/>
      <p:italic r:id="rId85"/>
      <p:boldItalic r:id="rId86"/>
    </p:embeddedFont>
    <p:embeddedFont>
      <p:font typeface="Helvetica Neue"/>
      <p:regular r:id="rId87"/>
      <p:bold r:id="rId88"/>
      <p:italic r:id="rId89"/>
      <p:boldItalic r:id="rId90"/>
    </p:embeddedFont>
    <p:embeddedFont>
      <p:font typeface="Helvetica Neue Light"/>
      <p:regular r:id="rId91"/>
      <p:bold r:id="rId92"/>
      <p:italic r:id="rId93"/>
      <p:boldItalic r:id="rId94"/>
    </p:embeddedFont>
    <p:embeddedFont>
      <p:font typeface="Roboto Mono"/>
      <p:regular r:id="rId95"/>
      <p:bold r:id="rId96"/>
      <p:italic r:id="rId97"/>
      <p:boldItalic r:id="rId9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99" roundtripDataSignature="AMtx7mh3F0ZJdafd5+4rvlYsfZ2mvB8y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6DD7C99-D61A-4C0A-B662-53B7487629EF}">
  <a:tblStyle styleId="{36DD7C99-D61A-4C0A-B662-53B7487629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RobotoMono-regular.fntdata"/><Relationship Id="rId94" Type="http://schemas.openxmlformats.org/officeDocument/2006/relationships/font" Target="fonts/HelveticaNeueLight-boldItalic.fntdata"/><Relationship Id="rId97" Type="http://schemas.openxmlformats.org/officeDocument/2006/relationships/font" Target="fonts/RobotoMono-italic.fntdata"/><Relationship Id="rId96" Type="http://schemas.openxmlformats.org/officeDocument/2006/relationships/font" Target="fonts/RobotoMono-bold.fntdata"/><Relationship Id="rId11" Type="http://schemas.openxmlformats.org/officeDocument/2006/relationships/slide" Target="slides/slide5.xml"/><Relationship Id="rId99" Type="http://customschemas.google.com/relationships/presentationmetadata" Target="metadata"/><Relationship Id="rId10" Type="http://schemas.openxmlformats.org/officeDocument/2006/relationships/slide" Target="slides/slide4.xml"/><Relationship Id="rId98" Type="http://schemas.openxmlformats.org/officeDocument/2006/relationships/font" Target="fonts/RobotoMon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HelveticaNeueLight-regular.fntdata"/><Relationship Id="rId90" Type="http://schemas.openxmlformats.org/officeDocument/2006/relationships/font" Target="fonts/HelveticaNeue-boldItalic.fntdata"/><Relationship Id="rId93" Type="http://schemas.openxmlformats.org/officeDocument/2006/relationships/font" Target="fonts/HelveticaNeueLight-italic.fntdata"/><Relationship Id="rId92" Type="http://schemas.openxmlformats.org/officeDocument/2006/relationships/font" Target="fonts/HelveticaNeueLight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font" Target="fonts/Montserrat-bold.fntdata"/><Relationship Id="rId83" Type="http://schemas.openxmlformats.org/officeDocument/2006/relationships/font" Target="fonts/Montserrat-regular.fntdata"/><Relationship Id="rId86" Type="http://schemas.openxmlformats.org/officeDocument/2006/relationships/font" Target="fonts/Montserrat-boldItalic.fntdata"/><Relationship Id="rId85" Type="http://schemas.openxmlformats.org/officeDocument/2006/relationships/font" Target="fonts/Montserrat-italic.fntdata"/><Relationship Id="rId88" Type="http://schemas.openxmlformats.org/officeDocument/2006/relationships/font" Target="fonts/HelveticaNeue-bold.fntdata"/><Relationship Id="rId87" Type="http://schemas.openxmlformats.org/officeDocument/2006/relationships/font" Target="fonts/HelveticaNeue-regular.fntdata"/><Relationship Id="rId89" Type="http://schemas.openxmlformats.org/officeDocument/2006/relationships/font" Target="fonts/HelveticaNeue-italic.fntdata"/><Relationship Id="rId80" Type="http://schemas.openxmlformats.org/officeDocument/2006/relationships/font" Target="fonts/Roboto-bold.fntdata"/><Relationship Id="rId82" Type="http://schemas.openxmlformats.org/officeDocument/2006/relationships/font" Target="fonts/Roboto-boldItalic.fntdata"/><Relationship Id="rId81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ontserratSemiBold-italic.fntdata"/><Relationship Id="rId72" Type="http://schemas.openxmlformats.org/officeDocument/2006/relationships/font" Target="fonts/MontserratSemiBold-bold.fntdata"/><Relationship Id="rId75" Type="http://schemas.openxmlformats.org/officeDocument/2006/relationships/font" Target="fonts/RobotoMedium-regular.fntdata"/><Relationship Id="rId74" Type="http://schemas.openxmlformats.org/officeDocument/2006/relationships/font" Target="fonts/MontserratSemiBold-boldItalic.fntdata"/><Relationship Id="rId77" Type="http://schemas.openxmlformats.org/officeDocument/2006/relationships/font" Target="fonts/RobotoMedium-italic.fntdata"/><Relationship Id="rId76" Type="http://schemas.openxmlformats.org/officeDocument/2006/relationships/font" Target="fonts/RobotoMedium-bold.fntdata"/><Relationship Id="rId79" Type="http://schemas.openxmlformats.org/officeDocument/2006/relationships/font" Target="fonts/Roboto-regular.fntdata"/><Relationship Id="rId78" Type="http://schemas.openxmlformats.org/officeDocument/2006/relationships/font" Target="fonts/RobotoMedium-boldItalic.fntdata"/><Relationship Id="rId71" Type="http://schemas.openxmlformats.org/officeDocument/2006/relationships/font" Target="fonts/MontserratSemiBold-regular.fntdata"/><Relationship Id="rId70" Type="http://schemas.openxmlformats.org/officeDocument/2006/relationships/font" Target="fonts/RobotoSlab-bold.fntdata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font" Target="fonts/RobotoSlab-regular.fntdata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b756bc509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eb756bc509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b756bc509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eb756bc509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b756bc509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eb756bc509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b756bc509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b756bc509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b756bc509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eb756bc509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b756bc509_0_1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eb756bc509_0_1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b756bc509_0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eb756bc509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eb756bc509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eb756bc509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b756bc509_0_5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geb756bc509_0_5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b756bc509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eb756bc509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b756bc50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eb756bc50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b756bc509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eb756bc509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b756bc509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eb756bc509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b756bc509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eb756bc509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b756bc509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eb756bc509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b756bc509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b756bc509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b756bc509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eb756bc509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b756bc509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eb756bc509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eb756bc509_0_8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eb756bc509_0_8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b756bc509_0_9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eb756bc509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eb756bc509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eb756bc509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b756bc509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eb756bc509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eb756bc509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eb756bc509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eb756bc509_0_1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eb756bc509_0_1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b756bc509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eb756bc509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b756bc509_0_1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eb756bc509_0_1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b756bc509_0_1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eb756bc509_0_1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eb756bc509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eb756bc509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eb756bc509_0_1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geb756bc509_0_1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b756bc509_0_1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eb756bc509_0_1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eb756bc509_0_1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geb756bc509_0_1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eb756bc509_0_1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eb756bc509_0_1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b756bc50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eb756bc50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eb756bc509_0_1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eb756bc509_0_1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b756bc509_0_1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geb756bc509_0_1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eb756bc509_0_1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geb756bc509_0_1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eb756bc509_0_1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eb756bc509_0_1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eb756bc509_0_15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eb756bc509_0_1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b756bc509_0_1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eb756bc509_0_1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eb756bc509_0_1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eb756bc509_0_1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b756bc509_0_1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eb756bc509_0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eb756bc509_0_1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geb756bc509_0_1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eb756bc509_0_1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1" name="Google Shape;471;geb756bc509_0_1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b756bc509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eb756bc509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b756bc509_0_1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geb756bc509_0_1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b756bc509_0_17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geb756bc509_0_1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eb756bc509_0_1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geb756bc509_0_1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eb756bc509_0_1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geb756bc509_0_1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b756bc509_0_20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geb756bc509_0_2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b756bc509_0_2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geb756bc509_0_2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eb756bc509_0_20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geb756bc509_0_2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eb756bc509_0_2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geb756bc509_0_2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eb756bc509_0_2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6" name="Google Shape;536;geb756bc509_0_2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eb756bc509_0_2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geb756bc509_0_2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Choosing other names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b756bc509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eb756bc509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eb756bc509_0_2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geb756bc509_0_2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eb756bc509_0_2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geb756bc509_0_2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b756bc509_0_2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geb756bc509_0_2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b756bc509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eb756bc509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b756bc509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eb756bc509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b756bc509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eb756bc509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6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7" name="Google Shape;47;p46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" name="Google Shape;51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" name="Google Shape;66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0" name="Google Shape;7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4" name="Google Shape;74;p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" name="Google Shape;75;p5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9" name="Google Shape;7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5" name="Google Shape;15;p38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16" name="Google Shape;16;p3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2">
  <p:cSld name="TITLE_1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b756bc509_0_6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" name="Google Shape;88;geb756bc509_0_63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" name="Google Shape;89;geb756bc509_0_6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5">
  <p:cSld name="TITLE_14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b756bc509_0_64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" name="Google Shape;92;geb756bc509_0_647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" name="Google Shape;93;geb756bc509_0_64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>
  <p:cSld name="TITLE_15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b756bc509_0_1177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6" name="Google Shape;96;geb756bc509_0_1177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97" name="Google Shape;97;geb756bc509_0_11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geb756bc509_0_11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1">
  <p:cSld name="TITLE_16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b756bc509_0_166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1" name="Google Shape;101;geb756bc509_0_166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02" name="Google Shape;102;geb756bc509_0_16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geb756bc509_0_16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2">
  <p:cSld name="TITLE_17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b756bc509_0_1997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6" name="Google Shape;106;geb756bc509_0_1997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07" name="Google Shape;107;geb756bc509_0_19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geb756bc509_0_19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3">
  <p:cSld name="TITLE_18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b756bc509_0_225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1" name="Google Shape;111;geb756bc509_0_2254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12" name="Google Shape;112;geb756bc509_0_2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" name="Google Shape;113;geb756bc509_0_22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 4">
  <p:cSld name="TITLE_19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b756bc509_0_249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6" name="Google Shape;116;geb756bc509_0_249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17" name="Google Shape;117;geb756bc509_0_24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geb756bc509_0_24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3">
  <p:cSld name="TITLE_4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9" name="Google Shape;19;p39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20" name="Google Shape;20;p3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4">
  <p:cSld name="TITLE_5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3" name="Google Shape;23;p40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24" name="Google Shape;24;p4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6">
  <p:cSld name="TITLE_7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1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7" name="Google Shape;27;p41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8">
  <p:cSld name="TITLE_9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1" name="Google Shape;31;p42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32" name="Google Shape;32;p4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7">
  <p:cSld name="TITLE_8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5" name="Google Shape;35;p43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36" name="Google Shape;36;p4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9">
  <p:cSld name="TITLE_10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4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" name="Google Shape;39;p44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40" name="Google Shape;40;p4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10">
  <p:cSld name="TITLE_1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3" name="Google Shape;43;p45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44" name="Google Shape;44;p4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chemeClr val="dk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hyperlink" Target="https://mysql.wisborg.dk/2018/07/28/which-character-set-should-you-use-in-mysql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Relationship Id="rId4" Type="http://schemas.openxmlformats.org/officeDocument/2006/relationships/image" Target="../media/image27.png"/><Relationship Id="rId5" Type="http://schemas.openxmlformats.org/officeDocument/2006/relationships/hyperlink" Target="https://dev.mysql.com/doc/refman/8.0/en/data-types.html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6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3.png"/><Relationship Id="rId4" Type="http://schemas.openxmlformats.org/officeDocument/2006/relationships/hyperlink" Target="https://stackoverflow.com/questions/3744209/mysql-stored-procedure-vs-function-which-would-i-use-when/13510102#13510102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3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5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7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1.png"/><Relationship Id="rId4" Type="http://schemas.openxmlformats.org/officeDocument/2006/relationships/image" Target="../media/image40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39.png"/><Relationship Id="rId4" Type="http://schemas.openxmlformats.org/officeDocument/2006/relationships/image" Target="../media/image4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4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Week 3 Recap</a:t>
            </a:r>
            <a:endParaRPr/>
          </a:p>
        </p:txBody>
      </p:sp>
      <p:sp>
        <p:nvSpPr>
          <p:cNvPr id="124" name="Google Shape;124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b756bc509_0_484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Built-in Functions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geb756bc509_0_484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NUMERIC FUNCTIONS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COUNT(), MIN(), MAX(), AGV(), FLOOR(), CEILING()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E.g. SELECT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floor(avg(amount))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bank.order;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STRING FUNCTIONS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LENGTH(), CONCAT(), FORMAT(), LOWER(), UPPER(), LEFT(), XTRIM(), SUBSTRING(), SUBSTRING_INDEX()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E.g.  SELECT *, </a:t>
            </a:r>
            <a:r>
              <a:rPr b="1" lang="en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LEFT(A2, 2), A3, LTRIM(A3)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FROM bank.card;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E.g.  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1" lang="en" sz="15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SUBSTRING(‘Hello world’,7,1)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-&gt; ‘w’</a:t>
            </a:r>
            <a:endParaRPr b="1" sz="19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2000"/>
              <a:buFont typeface="Montserrat"/>
              <a:buChar char="●"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geb756bc509_0_48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b756bc509_0_49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LIKE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geb756bc509_0_49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eb756bc509_0_495"/>
          <p:cNvSpPr txBox="1"/>
          <p:nvPr/>
        </p:nvSpPr>
        <p:spPr>
          <a:xfrm>
            <a:off x="707225" y="1521625"/>
            <a:ext cx="77580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allows to search for column values which have a “pattern” called “mask”.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has two “wildcards”: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% -&gt; zero, one or multiples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_ -&gt; single character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A3 LIKE ‘north%’;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A3 LIKE ‘north_M%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b756bc509_0_50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REGEXP (ReGularExpressions)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geb756bc509_0_50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geb756bc509_0_50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term encapsulates a whole set of wildcards in order to look for patterns in strings.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way to look for regular expressions is typing “regexp” and pattern you are looking for. Some “regex” popular patterns are: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‘^’ -&gt; beginning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‘$’ -&gt; end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‘|’ -&gt; OR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'^B';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'ov$';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distinct k_symbol FROM bank.order WHERE k_symbol regexp ‘ip|is’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b756bc509_0_57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Database Model</a:t>
            </a:r>
            <a:endParaRPr/>
          </a:p>
        </p:txBody>
      </p:sp>
      <p:sp>
        <p:nvSpPr>
          <p:cNvPr id="214" name="Google Shape;214;geb756bc509_0_57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b756bc509_0_134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100">
                <a:solidFill>
                  <a:srgbClr val="2DC5FA"/>
                </a:solidFill>
              </a:rPr>
              <a:t>DataBase model/Diagram (ERD)</a:t>
            </a:r>
            <a:endParaRPr b="1" sz="2100">
              <a:solidFill>
                <a:srgbClr val="2DC5FA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400">
                <a:solidFill>
                  <a:srgbClr val="2DC5FA"/>
                </a:solidFill>
              </a:rPr>
              <a:t>Entity Relationship Diagram</a:t>
            </a:r>
            <a:endParaRPr b="1" sz="1400">
              <a:solidFill>
                <a:srgbClr val="2DC5FA"/>
              </a:solidFill>
            </a:endParaRPr>
          </a:p>
        </p:txBody>
      </p:sp>
      <p:pic>
        <p:nvPicPr>
          <p:cNvPr id="220" name="Google Shape;220;geb756bc509_0_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650" y="1355975"/>
            <a:ext cx="5136551" cy="315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b756bc509_0_119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LINKING TABLES: PRIMARY AND FOREIGN KEY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eb756bc509_0_119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eb756bc509_0_119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PRIMARY KEY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unique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identifier for every row of in a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can consists of a single or multiple columns of the table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 TABLE must have a PRIMARY KEY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FOREIGN KEY:</a:t>
            </a:r>
            <a:endParaRPr b="1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a key column to link two tables together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the common column of another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serves to enforce data consistency, as you can add rows to the child table if they are not defined in the parent table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b756bc509_0_119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PRIMARY AND FOREIGN KEY EXAMPLE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eb756bc509_0_119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geb756bc509_0_11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4138" y="1455775"/>
            <a:ext cx="6175719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b756bc509_0_56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Joins</a:t>
            </a:r>
            <a:endParaRPr/>
          </a:p>
        </p:txBody>
      </p:sp>
      <p:sp>
        <p:nvSpPr>
          <p:cNvPr id="240" name="Google Shape;240;geb756bc509_0_56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geb756bc509_0_581"/>
          <p:cNvCxnSpPr/>
          <p:nvPr/>
        </p:nvCxnSpPr>
        <p:spPr>
          <a:xfrm rot="10800000">
            <a:off x="3579305" y="-29519"/>
            <a:ext cx="0" cy="5202600"/>
          </a:xfrm>
          <a:prstGeom prst="straightConnector1">
            <a:avLst/>
          </a:prstGeom>
          <a:noFill/>
          <a:ln cap="flat" cmpd="sng" w="3810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Image" id="246" name="Google Shape;246;geb756bc509_0_5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5011" y="2300288"/>
            <a:ext cx="128588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eb756bc509_0_581"/>
          <p:cNvSpPr/>
          <p:nvPr/>
        </p:nvSpPr>
        <p:spPr>
          <a:xfrm>
            <a:off x="406400" y="488950"/>
            <a:ext cx="2547000" cy="284100"/>
          </a:xfrm>
          <a:prstGeom prst="rect">
            <a:avLst/>
          </a:prstGeom>
          <a:solidFill>
            <a:srgbClr val="64C3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Helvetica Neue"/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eb756bc509_0_581"/>
          <p:cNvSpPr txBox="1"/>
          <p:nvPr/>
        </p:nvSpPr>
        <p:spPr>
          <a:xfrm>
            <a:off x="320728" y="473869"/>
            <a:ext cx="2718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Types of Joins</a:t>
            </a:r>
            <a:endParaRPr b="0" i="0" sz="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geb756bc509_0_581"/>
          <p:cNvSpPr txBox="1"/>
          <p:nvPr/>
        </p:nvSpPr>
        <p:spPr>
          <a:xfrm>
            <a:off x="632526" y="2016925"/>
            <a:ext cx="27186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Types of joins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geb756bc509_0_5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9425" y="3063930"/>
            <a:ext cx="1260279" cy="811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eb756bc509_0_5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64697" y="3023310"/>
            <a:ext cx="1260279" cy="811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eb756bc509_0_58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09969" y="3023310"/>
            <a:ext cx="1260279" cy="811304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eb756bc509_0_581"/>
          <p:cNvSpPr txBox="1"/>
          <p:nvPr/>
        </p:nvSpPr>
        <p:spPr>
          <a:xfrm>
            <a:off x="4042346" y="4129838"/>
            <a:ext cx="107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1312" lvl="1" marL="4556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Left Join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eb756bc509_0_581"/>
          <p:cNvSpPr txBox="1"/>
          <p:nvPr/>
        </p:nvSpPr>
        <p:spPr>
          <a:xfrm>
            <a:off x="5659664" y="4128475"/>
            <a:ext cx="107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1312" lvl="1" marL="4556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Full Join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eb756bc509_0_581"/>
          <p:cNvSpPr txBox="1"/>
          <p:nvPr/>
        </p:nvSpPr>
        <p:spPr>
          <a:xfrm>
            <a:off x="7104936" y="4070551"/>
            <a:ext cx="116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1312" lvl="1" marL="4556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Right Join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geb756bc509_0_58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530124" y="1057961"/>
            <a:ext cx="1260275" cy="77909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eb756bc509_0_581"/>
          <p:cNvSpPr txBox="1"/>
          <p:nvPr/>
        </p:nvSpPr>
        <p:spPr>
          <a:xfrm>
            <a:off x="5507276" y="2071075"/>
            <a:ext cx="126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1312" lvl="1" marL="4556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Inner Join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b756bc509_0_65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JOIN SYNTAX</a:t>
            </a:r>
            <a:endParaRPr b="1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geb756bc509_0_65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geb756bc509_0_65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Join syntax is: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ta.col_n, …., t_b.col_m FROM table_a AS ta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TYPEOF JOIN table_b AS tb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ON ta.col_x = tb.col_y</a:t>
            </a:r>
            <a:endParaRPr b="0" i="0" sz="18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TYPEOF = (INNER, LEFT, RIGHT, FULL)</a:t>
            </a:r>
            <a:endParaRPr b="0" i="0" sz="18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geb756bc509_0_0"/>
          <p:cNvGrpSpPr/>
          <p:nvPr/>
        </p:nvGrpSpPr>
        <p:grpSpPr>
          <a:xfrm>
            <a:off x="414325" y="3412928"/>
            <a:ext cx="3105600" cy="728941"/>
            <a:chOff x="920500" y="3708153"/>
            <a:chExt cx="3105600" cy="728941"/>
          </a:xfrm>
        </p:grpSpPr>
        <p:sp>
          <p:nvSpPr>
            <p:cNvPr id="130" name="Google Shape;130;geb756bc509_0_0"/>
            <p:cNvSpPr txBox="1"/>
            <p:nvPr/>
          </p:nvSpPr>
          <p:spPr>
            <a:xfrm>
              <a:off x="920500" y="3708153"/>
              <a:ext cx="31056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31" name="Google Shape;131;geb756bc509_0_0"/>
            <p:cNvSpPr txBox="1"/>
            <p:nvPr/>
          </p:nvSpPr>
          <p:spPr>
            <a:xfrm>
              <a:off x="1794022" y="4246594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32" name="Google Shape;132;geb756bc509_0_0"/>
          <p:cNvGrpSpPr/>
          <p:nvPr/>
        </p:nvGrpSpPr>
        <p:grpSpPr>
          <a:xfrm>
            <a:off x="884875" y="906400"/>
            <a:ext cx="2164500" cy="728944"/>
            <a:chOff x="1298675" y="698675"/>
            <a:chExt cx="2164500" cy="728944"/>
          </a:xfrm>
        </p:grpSpPr>
        <p:sp>
          <p:nvSpPr>
            <p:cNvPr id="133" name="Google Shape;133;geb756bc509_0_0"/>
            <p:cNvSpPr txBox="1"/>
            <p:nvPr/>
          </p:nvSpPr>
          <p:spPr>
            <a:xfrm>
              <a:off x="1298675" y="698675"/>
              <a:ext cx="21645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</a:t>
              </a:r>
              <a:endParaRPr b="1" i="0" sz="5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34" name="Google Shape;134;geb756bc509_0_0"/>
            <p:cNvSpPr txBox="1"/>
            <p:nvPr/>
          </p:nvSpPr>
          <p:spPr>
            <a:xfrm>
              <a:off x="1701672" y="1237119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1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b="0" i="0" sz="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descr="Image" id="135" name="Google Shape;135;geb756bc50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eb756bc509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8450" y="2989737"/>
            <a:ext cx="4360500" cy="15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eb756bc509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72175" y="461648"/>
            <a:ext cx="4653050" cy="1618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geb756bc509_0_0"/>
          <p:cNvCxnSpPr/>
          <p:nvPr/>
        </p:nvCxnSpPr>
        <p:spPr>
          <a:xfrm>
            <a:off x="534850" y="2544400"/>
            <a:ext cx="8029800" cy="0"/>
          </a:xfrm>
          <a:prstGeom prst="straightConnector1">
            <a:avLst/>
          </a:prstGeom>
          <a:noFill/>
          <a:ln cap="flat" cmpd="sng" w="19050">
            <a:solidFill>
              <a:srgbClr val="F2747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b756bc509_0_71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INNER JOIN EXAMPLE</a:t>
            </a:r>
            <a:endParaRPr b="1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geb756bc509_0_71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1" name="Google Shape;271;geb756bc509_0_7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0294" y="654887"/>
            <a:ext cx="1581357" cy="977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eb756bc509_0_7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9300" y="1384175"/>
            <a:ext cx="5674408" cy="321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b756bc509_0_72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LEFT JOIN EXAMPLE</a:t>
            </a:r>
            <a:endParaRPr b="1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geb756bc509_0_72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9" name="Google Shape;279;geb756bc509_0_7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2650" y="654873"/>
            <a:ext cx="1500314" cy="96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eb756bc509_0_7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2850" y="1384173"/>
            <a:ext cx="5920264" cy="321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b756bc509_0_730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RIGHT JOIN EXAMPLE</a:t>
            </a:r>
            <a:endParaRPr b="1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geb756bc509_0_73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7" name="Google Shape;287;geb756bc509_0_7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93301" y="595327"/>
            <a:ext cx="1438900" cy="92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geb756bc509_0_7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1800" y="1280050"/>
            <a:ext cx="6365183" cy="344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b756bc509_0_737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FULL JOIN EXAMPLE</a:t>
            </a:r>
            <a:endParaRPr b="1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geb756bc509_0_73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5" name="Google Shape;295;geb756bc509_0_7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92900" y="508698"/>
            <a:ext cx="1484675" cy="95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eb756bc509_0_7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5600" y="1240375"/>
            <a:ext cx="6387695" cy="3446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b756bc509_0_80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Subqueries</a:t>
            </a:r>
            <a:endParaRPr/>
          </a:p>
        </p:txBody>
      </p:sp>
      <p:sp>
        <p:nvSpPr>
          <p:cNvPr id="302" name="Google Shape;302;geb756bc509_0_80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b756bc509_0_80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 A SUBQUERY?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geb756bc509_0_80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geb756bc509_0_80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1" i="0" lang="en" sz="20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query that used by another query (without saving the output)</a:t>
            </a:r>
            <a:endParaRPr b="1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Rules: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 subquery can return a single value, a list of values or a table.</a:t>
            </a:r>
            <a:endParaRPr sz="15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It can be many levels of subqueries.</a:t>
            </a:r>
            <a:endParaRPr sz="15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results of a subqueries can’t be included </a:t>
            </a:r>
            <a:r>
              <a:rPr b="1" lang="en" sz="15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the SELECT statement</a:t>
            </a:r>
            <a:r>
              <a:rPr lang="en" sz="15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of the main query.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b756bc509_0_87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geb756bc509_0_87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6" name="Google Shape;316;geb756bc509_0_87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the customers for which 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borrowed amount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higher than the </a:t>
            </a: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 amount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of all the customers.</a:t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1: calculate the average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2 --&gt; pseudo code the main goal of this step ....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"AVERAGE"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-- step 3 ... create the query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amount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eb756bc509_0_879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geb756bc509_0_87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geb756bc509_0_879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operation from</a:t>
            </a: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select operation, round(avg(balance),2) as Avg_balance from bank.trans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where k_symbol in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 as symbol from</a:t>
            </a: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 k_symbol, round(avg(amount),2) as Average from bank.order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where k_symbol &lt;&gt; ' '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group by k_symbol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having Average &gt; 3000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	order by Average desc</a:t>
            </a:r>
            <a:endParaRPr b="1" i="0" sz="12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) sub1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)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group by operation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FF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sub2</a:t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 by Avg_balance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limit 1;</a:t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8761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0000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eb756bc509_0_944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geb756bc509_0_944"/>
          <p:cNvSpPr txBox="1"/>
          <p:nvPr>
            <p:ph idx="2" type="title"/>
          </p:nvPr>
        </p:nvSpPr>
        <p:spPr>
          <a:xfrm>
            <a:off x="1959550" y="3284050"/>
            <a:ext cx="691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Temporary tables.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0" name="Google Shape;330;geb756bc509_0_944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eb756bc509_0_95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ARE THE TEMPORARY TABLES?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geb756bc509_0_9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geb756bc509_0_95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tables which contain some results </a:t>
            </a:r>
            <a:r>
              <a:rPr b="0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that you use often, and you want to store.</a:t>
            </a:r>
            <a:endParaRPr b="0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Usually, they are made of sophisticated queries involving several joins.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allow you to see the “progress” of advanced query. 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MySQL removes the temporary table automatically when the session ends or the connection is terminated. </a:t>
            </a:r>
            <a:endParaRPr b="1" sz="2600">
              <a:solidFill>
                <a:srgbClr val="FF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b756bc509_0_67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4" name="Google Shape;144;geb756bc509_0_67"/>
          <p:cNvGrpSpPr/>
          <p:nvPr/>
        </p:nvGrpSpPr>
        <p:grpSpPr>
          <a:xfrm>
            <a:off x="585600" y="1061800"/>
            <a:ext cx="7872300" cy="1674075"/>
            <a:chOff x="585600" y="1061800"/>
            <a:chExt cx="7872300" cy="1674075"/>
          </a:xfrm>
        </p:grpSpPr>
        <p:sp>
          <p:nvSpPr>
            <p:cNvPr id="145" name="Google Shape;145;geb756bc509_0_67"/>
            <p:cNvSpPr txBox="1"/>
            <p:nvPr/>
          </p:nvSpPr>
          <p:spPr>
            <a:xfrm>
              <a:off x="653275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Structured Data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several related tables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Fixed scheme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SQL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6" name="Google Shape;146;geb756bc509_0_67"/>
            <p:cNvSpPr txBox="1"/>
            <p:nvPr/>
          </p:nvSpPr>
          <p:spPr>
            <a:xfrm>
              <a:off x="585600" y="1061800"/>
              <a:ext cx="7872300" cy="71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            </a:t>
              </a:r>
              <a:r>
                <a:rPr b="0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vs.          </a:t>
              </a:r>
              <a:r>
                <a:rPr b="1" i="0" lang="en" sz="2300" u="none" cap="none" strike="noStrike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</a:t>
              </a:r>
              <a:r>
                <a:rPr b="1" i="0" lang="en" sz="23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b="1" i="0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7" name="Google Shape;147;geb756bc509_0_67"/>
            <p:cNvSpPr txBox="1"/>
            <p:nvPr/>
          </p:nvSpPr>
          <p:spPr>
            <a:xfrm>
              <a:off x="4528350" y="1838275"/>
              <a:ext cx="3532500" cy="89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Unstructured Data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Information stored in a single table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fixed scheme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C5FA"/>
                </a:buClr>
                <a:buSzPts val="2000"/>
                <a:buFont typeface="Montserrat"/>
                <a:buChar char="●"/>
              </a:pPr>
              <a:r>
                <a:rPr b="0" i="0" lang="en" sz="2000" u="none" cap="none" strike="noStrike">
                  <a:solidFill>
                    <a:srgbClr val="2DC5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SQL</a:t>
              </a:r>
              <a:endParaRPr b="0" i="0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b756bc509_0_95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geb756bc509_0_95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geb756bc509_0_95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create temporary table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bank.loan_and_account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l.loan_id, l.account_id, a.district_id, l.amount, l.payments, a.frequency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 l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join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bank.account a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on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l.account_id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a.account_id;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* </a:t>
            </a: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bank.loan_and_account;</a:t>
            </a:r>
            <a:endParaRPr b="0" i="0" sz="15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eb756bc509_0_118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DC5FA"/>
                </a:solidFill>
              </a:rPr>
              <a:t>Views</a:t>
            </a:r>
            <a:endParaRPr>
              <a:solidFill>
                <a:srgbClr val="2DC5FA"/>
              </a:solidFill>
            </a:endParaRPr>
          </a:p>
        </p:txBody>
      </p:sp>
      <p:sp>
        <p:nvSpPr>
          <p:cNvPr id="350" name="Google Shape;350;geb756bc509_0_118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b756bc509_0_96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Create View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" name="Google Shape;356;geb756bc509_0_96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" name="Google Shape;357;geb756bc509_0_96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2DC5FA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 view is a virtual table based on the result-set of an SQL statement.</a:t>
            </a:r>
            <a:endParaRPr b="1" sz="2450">
              <a:solidFill>
                <a:srgbClr val="2DC5FA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0077AA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0077AA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REPLACE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view_name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[(</a:t>
            </a:r>
            <a:r>
              <a:rPr b="1" i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column_list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b="1" sz="16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select_statement</a:t>
            </a:r>
            <a:endParaRPr b="1" sz="16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CASCADED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LOCAL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CHECK</a:t>
            </a:r>
            <a:r>
              <a:rPr b="1" lang="en" sz="16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OPTION</a:t>
            </a:r>
            <a:r>
              <a:rPr b="1" lang="en" sz="16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2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b756bc509_0_12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DDL</a:t>
            </a:r>
            <a:endParaRPr/>
          </a:p>
        </p:txBody>
      </p:sp>
      <p:sp>
        <p:nvSpPr>
          <p:cNvPr id="363" name="Google Shape;363;geb756bc509_0_126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eb756bc509_0_140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CREATING DATABASES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geb756bc509_0_140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geb756bc509_0_140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MySQL database is basically a collection of tables.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database can be created with the command: CREATE DATABASE name: Ex: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DATABASE IF NOT EXISTS books;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eb756bc509_0_141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COLLATION AND CHARACTER SET 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6" name="Google Shape;376;geb756bc509_0_141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geb756bc509_0_141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Any new database needs to be defined using a: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Character set: which are the allowed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Collation: the combinations rules of the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most common character set is: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utf8mb4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for which the best collation is: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utf8mb4_0900_ai_ci;</a:t>
            </a:r>
            <a:endParaRPr b="1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CHARACTER SET utf8mb4 COLLATE utf8mb4_0900_ai_ci</a:t>
            </a:r>
            <a:endParaRPr b="1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AA84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Read here for more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eb756bc509_0_142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CREATING TABLES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geb756bc509_0_142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4" name="Google Shape;384;geb756bc509_0_1421"/>
          <p:cNvSpPr txBox="1"/>
          <p:nvPr/>
        </p:nvSpPr>
        <p:spPr>
          <a:xfrm>
            <a:off x="768350" y="1539450"/>
            <a:ext cx="69726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syntax to create a table is: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CREATE TABLE</a:t>
            </a: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 IF NO EXISTS ] table_name (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colname1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colname2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colname3 type [options],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….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 [IF NOT EXISTS] is optional and  [options] can be any of: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AUTO_INCREMENT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KEY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eb756bc509_0_126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MAIN DATA TYPES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geb756bc509_0_126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1" name="Google Shape;391;geb756bc509_0_1266"/>
          <p:cNvPicPr preferRelativeResize="0"/>
          <p:nvPr/>
        </p:nvPicPr>
        <p:blipFill rotWithShape="1">
          <a:blip r:embed="rId4">
            <a:alphaModFix/>
          </a:blip>
          <a:srcRect b="20331" l="0" r="0" t="0"/>
          <a:stretch/>
        </p:blipFill>
        <p:spPr>
          <a:xfrm>
            <a:off x="1580400" y="1521875"/>
            <a:ext cx="5259050" cy="25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geb756bc509_0_1266"/>
          <p:cNvSpPr txBox="1"/>
          <p:nvPr/>
        </p:nvSpPr>
        <p:spPr>
          <a:xfrm>
            <a:off x="2952025" y="4217925"/>
            <a:ext cx="14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Full data types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eb756bc509_0_1491"/>
          <p:cNvSpPr txBox="1"/>
          <p:nvPr/>
        </p:nvSpPr>
        <p:spPr>
          <a:xfrm>
            <a:off x="634850" y="60395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50">
                <a:solidFill>
                  <a:srgbClr val="2DC5FA"/>
                </a:solidFill>
                <a:highlight>
                  <a:srgbClr val="FFFFFF"/>
                </a:highlight>
              </a:rPr>
              <a:t>ALTER TABLE Statement</a:t>
            </a:r>
            <a:endParaRPr sz="3150">
              <a:solidFill>
                <a:srgbClr val="2DC5FA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geb756bc509_0_149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geb756bc509_0_1491"/>
          <p:cNvSpPr txBox="1"/>
          <p:nvPr/>
        </p:nvSpPr>
        <p:spPr>
          <a:xfrm>
            <a:off x="689525" y="1105900"/>
            <a:ext cx="69726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tbl_name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alter_option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[,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alter_option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partition_options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alter_option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{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table_options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column_definition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AFTER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column_definition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index_type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key_part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index_option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FULLTEXT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SPATIAL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key_part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index_option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PRIMARY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index_type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key_part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index_option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UNIQUE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index_type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key_part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index_option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,...)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reference_definition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CHECK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expr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[[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ENFORCED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CHECK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CHECK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CONSTRAINT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symbol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ENFORCED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literal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expr</a:t>
            </a:r>
            <a:r>
              <a:rPr b="1" lang="en" sz="80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VISIBLE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INVISIBLE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80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0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80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n" sz="1300" u="none" cap="none" strike="noStrike">
                <a:solidFill>
                  <a:srgbClr val="000000"/>
                </a:solidFill>
              </a:rPr>
              <a:t> </a:t>
            </a:r>
            <a:endParaRPr b="1" i="0" sz="13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b756bc509_0_150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50">
                <a:solidFill>
                  <a:srgbClr val="2DC5FA"/>
                </a:solidFill>
                <a:highlight>
                  <a:srgbClr val="FFFFFF"/>
                </a:highlight>
              </a:rPr>
              <a:t>ALTER TABLE Statement Cont.</a:t>
            </a:r>
            <a:endParaRPr sz="3150">
              <a:solidFill>
                <a:srgbClr val="2DC5FA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5" name="Google Shape;405;geb756bc509_0_150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geb756bc509_0_1501"/>
          <p:cNvSpPr txBox="1"/>
          <p:nvPr/>
        </p:nvSpPr>
        <p:spPr>
          <a:xfrm>
            <a:off x="768350" y="1539450"/>
            <a:ext cx="64443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table_options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ALTER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VISIBLE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INVISIBLE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CHANGE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old_col_name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new_col_name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column_definition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AFTER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CHARACTER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charset_name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COLLATE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collation_name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CONVERT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CHARACTER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charset_name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COLLATE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collation_name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DISABLE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ENABLE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KEYS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DISCARD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TABLESPACE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PRIMARY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fk_symbol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FORCE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LOCK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SHARED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EXCLUSIVE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MODIFY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column_definition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AFTER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[,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col_name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old_col_name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new_col_name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old_index_name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new_index_name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RENAME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en" sz="850">
                <a:solidFill>
                  <a:srgbClr val="99999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new_tbl_name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WITHOUT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A67F59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b="1" lang="en" sz="850">
                <a:solidFill>
                  <a:srgbClr val="0077AA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VALIDATION</a:t>
            </a:r>
            <a:endParaRPr b="1"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chemeClr val="dk1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b756bc509_0_198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SQL query components</a:t>
            </a:r>
            <a:endParaRPr b="1" sz="3200">
              <a:solidFill>
                <a:srgbClr val="2DC5FA"/>
              </a:solidFill>
            </a:endParaRPr>
          </a:p>
        </p:txBody>
      </p:sp>
      <p:pic>
        <p:nvPicPr>
          <p:cNvPr id="153" name="Google Shape;153;geb756bc509_0_1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3938" y="1553850"/>
            <a:ext cx="6570365" cy="28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eb756bc509_0_150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DML</a:t>
            </a:r>
            <a:endParaRPr/>
          </a:p>
        </p:txBody>
      </p:sp>
      <p:sp>
        <p:nvSpPr>
          <p:cNvPr id="412" name="Google Shape;412;geb756bc509_0_150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b756bc509_0_133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LOADING DATA INTO A TABLE: INSERT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eb756bc509_0_133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9" name="Google Shape;419;geb756bc509_0_133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900"/>
              <a:buFont typeface="Roboto"/>
              <a:buChar char="●"/>
            </a:pPr>
            <a:r>
              <a:rPr b="1" i="0" lang="en" sz="19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insert records in a table. </a:t>
            </a:r>
            <a:endParaRPr b="1" i="0" sz="19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INSERT INTO db.table values(...., …., …., ….);</a:t>
            </a:r>
            <a:endParaRPr b="1" i="0" sz="1800" u="none" cap="none" strike="noStrike">
              <a:solidFill>
                <a:srgbClr val="3C78D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values inside the list should be provided in the same order as the columns.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value types should match the column types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eb756bc509_0_133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LOADING DATA INTO A TABLE: LOAD DATA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geb756bc509_0_133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geb756bc509_0_133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add data from a local file into a table: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LOAD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DATA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LOCAL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INFILE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66990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'/path/pet.txt'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INTO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650" u="none" cap="none" strike="noStrike">
                <a:solidFill>
                  <a:srgbClr val="0077AA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pet</a:t>
            </a:r>
            <a:r>
              <a:rPr b="0" i="0" lang="en" sz="1650" u="none" cap="none" strike="noStrike">
                <a:solidFill>
                  <a:srgbClr val="999999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;</a:t>
            </a:r>
            <a:endParaRPr b="0" i="0" sz="1650" u="none" cap="none" strike="noStrike">
              <a:solidFill>
                <a:srgbClr val="999999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999999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650" u="none" cap="none" strike="noStrike">
                <a:solidFill>
                  <a:schemeClr val="dk1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Pay attention to the field separator!   By default, the field separator is a tab ‘\t’.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eb756bc509_0_134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DELETE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eb756bc509_0_134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3" name="Google Shape;433;geb756bc509_0_134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delete records in a table.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DELETE FROM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db.table </a:t>
            </a:r>
            <a:r>
              <a:rPr b="1" i="0" lang="en" sz="1800" u="none" cap="none" strike="noStrike">
                <a:solidFill>
                  <a:srgbClr val="3C78D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condition;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b756bc509_0_1512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geb756bc509_0_1512"/>
          <p:cNvSpPr txBox="1"/>
          <p:nvPr>
            <p:ph idx="2" type="title"/>
          </p:nvPr>
        </p:nvSpPr>
        <p:spPr>
          <a:xfrm>
            <a:off x="1944575" y="3207850"/>
            <a:ext cx="71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100">
                <a:latin typeface="Montserrat"/>
                <a:ea typeface="Montserrat"/>
                <a:cs typeface="Montserrat"/>
                <a:sym typeface="Montserrat"/>
              </a:rPr>
              <a:t>Stored procedures and functions.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0" name="Google Shape;440;geb756bc509_0_1512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b756bc509_0_1673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STORED PROCEDURES: DEFINITION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geb756bc509_0_167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7" name="Google Shape;447;geb756bc509_0_1673"/>
          <p:cNvSpPr txBox="1"/>
          <p:nvPr/>
        </p:nvSpPr>
        <p:spPr>
          <a:xfrm>
            <a:off x="707225" y="12168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stored procedure is a set of SQL statements that can be stored in the server or in a local sql file.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Stored procedures usually contain repetitive queries.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Stored routines may call other stored procedures.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eb756bc509_0_167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SYNTAX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geb756bc509_0_167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4" name="Google Shape;454;geb756bc509_0_16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38138" y="1384175"/>
            <a:ext cx="5746016" cy="321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eb756bc509_0_168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NOTES: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geb756bc509_0_168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1" name="Google Shape;461;geb756bc509_0_1685"/>
          <p:cNvSpPr txBox="1"/>
          <p:nvPr/>
        </p:nvSpPr>
        <p:spPr>
          <a:xfrm>
            <a:off x="707225" y="2055025"/>
            <a:ext cx="7758000" cy="17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MySQL Stored procedure arguments can have three modes: </a:t>
            </a:r>
            <a:endParaRPr b="0" i="0" sz="1400" u="none" cap="none" strike="noStrike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○"/>
            </a:pPr>
            <a:r>
              <a:rPr b="1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IN:</a:t>
            </a:r>
            <a:r>
              <a:rPr b="0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argument is an input </a:t>
            </a:r>
            <a:endParaRPr b="0" i="0" sz="1400" u="none" cap="none" strike="noStrike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○"/>
            </a:pPr>
            <a:r>
              <a:rPr b="1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OUT</a:t>
            </a:r>
            <a:r>
              <a:rPr b="0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the stored procedure returns a final output in the argument </a:t>
            </a:r>
            <a:endParaRPr b="0" i="0" sz="1400" u="none" cap="none" strike="noStrike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○"/>
            </a:pPr>
            <a:r>
              <a:rPr b="1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INOUT</a:t>
            </a:r>
            <a:r>
              <a:rPr b="0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the argument  is used as INPUT and OUTPUT</a:t>
            </a:r>
            <a:endParaRPr b="0" i="0" sz="1400" u="none" cap="none" strike="noStrike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store the value returned by the procedure, </a:t>
            </a:r>
            <a:r>
              <a:rPr b="1" i="0" lang="en" sz="14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pass a ‘session variable’ appending and “@” to the variable name</a:t>
            </a:r>
            <a:r>
              <a:rPr b="1" i="0" lang="en" sz="14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endParaRPr b="1" i="0" sz="1400" u="none" cap="none" strike="noStrike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2525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execute the procedure </a:t>
            </a:r>
            <a:endParaRPr>
              <a:solidFill>
                <a:srgbClr val="2525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500"/>
              <a:buFont typeface="Roboto"/>
              <a:buChar char="○"/>
            </a:pPr>
            <a:r>
              <a:rPr b="1" i="0" lang="en" sz="15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CALL procedure_name(@variable)</a:t>
            </a:r>
            <a:endParaRPr b="1" i="0" sz="15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eb756bc509_0_169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EXAMPLES.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geb756bc509_0_169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geb756bc509_0_1691"/>
          <p:cNvSpPr txBox="1"/>
          <p:nvPr/>
        </p:nvSpPr>
        <p:spPr>
          <a:xfrm>
            <a:off x="707225" y="1521625"/>
            <a:ext cx="7758000" cy="3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want to create a stored procedure that returns the number of rows in a table.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DELIMITER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//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CREATE PROCEDURE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number_of_rows_proc ( </a:t>
            </a: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OUT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param1 </a:t>
            </a:r>
            <a:r>
              <a:rPr b="0" i="0" lang="en" sz="1400" u="none" cap="none" strike="noStrike">
                <a:solidFill>
                  <a:srgbClr val="834689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INT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) 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BEGIN</a:t>
            </a:r>
            <a:endParaRPr b="0" i="0" sz="1400" u="none" cap="none" strike="noStrike">
              <a:solidFill>
                <a:srgbClr val="0077AA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count(*) into param1 </a:t>
            </a: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bank.account;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END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 //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400" u="none" cap="none" strike="noStrike">
                <a:solidFill>
                  <a:srgbClr val="0077A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DELIMITER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;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// Calling the procedure </a:t>
            </a:r>
            <a:endParaRPr b="0" i="0" sz="14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400" u="none" cap="none" strike="noStrike">
                <a:solidFill>
                  <a:srgbClr val="2DC5F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CALL number_of_rows_proc(@x);</a:t>
            </a:r>
            <a:endParaRPr b="1" i="0" sz="1400" u="none" cap="none" strike="noStrike">
              <a:solidFill>
                <a:srgbClr val="2DC5FA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400" u="none" cap="none" strike="noStrike">
                <a:solidFill>
                  <a:srgbClr val="2DC5FA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Select @x</a:t>
            </a:r>
            <a:endParaRPr b="1" i="0" sz="1400" u="none" cap="none" strike="noStrike">
              <a:solidFill>
                <a:srgbClr val="2DC5FA"/>
              </a:solidFill>
              <a:highlight>
                <a:srgbClr val="F4F5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eb756bc509_0_169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FUNCTIONS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geb756bc509_0_169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5" name="Google Shape;475;geb756bc509_0_169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sets of commands that we want to use frequently.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create function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function_name(var type)</a:t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returns type deterministic</a:t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9900FF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return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value</a:t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create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print_function (x </a:t>
            </a:r>
            <a:r>
              <a:rPr b="0" i="0" lang="en" sz="1200" u="none" cap="none" strike="noStrike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returns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deterministic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concat(</a:t>
            </a:r>
            <a:r>
              <a:rPr b="0" i="0" lang="en" sz="12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'Iron'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x, </a:t>
            </a:r>
            <a:r>
              <a:rPr b="0" i="0" lang="en" sz="12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'!'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print_function(</a:t>
            </a:r>
            <a:r>
              <a:rPr b="0" i="0" lang="en" sz="12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'hack'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b756bc509_0_272"/>
          <p:cNvSpPr txBox="1"/>
          <p:nvPr>
            <p:ph type="ctrTitle"/>
          </p:nvPr>
        </p:nvSpPr>
        <p:spPr>
          <a:xfrm>
            <a:off x="621500" y="744575"/>
            <a:ext cx="78117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DC5FA"/>
                </a:solidFill>
              </a:rPr>
              <a:t>SQL query components</a:t>
            </a:r>
            <a:endParaRPr b="1" sz="3200">
              <a:solidFill>
                <a:srgbClr val="2DC5FA"/>
              </a:solidFill>
            </a:endParaRPr>
          </a:p>
        </p:txBody>
      </p:sp>
      <p:sp>
        <p:nvSpPr>
          <p:cNvPr id="159" name="Google Shape;159;geb756bc509_0_272"/>
          <p:cNvSpPr txBox="1"/>
          <p:nvPr/>
        </p:nvSpPr>
        <p:spPr>
          <a:xfrm>
            <a:off x="798125" y="1517425"/>
            <a:ext cx="75675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+, - , *, /, %,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1" lang="en" sz="1300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loan_id, account_id, duration, status, (amount - payments)/1000 </a:t>
            </a:r>
            <a:r>
              <a:rPr b="1" lang="en" sz="1300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AS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‘Balance in thousands’ </a:t>
            </a:r>
            <a:r>
              <a:rPr b="1" lang="en" sz="1300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bank.loan;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AND, OR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&gt; 100000;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COMPARISON OPERATORS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&lt;, &gt;, &gt;=, &lt;=, &lt;&gt;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* 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bank.loan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status 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IN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(‘B’,’b’) 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amount </a:t>
            </a:r>
            <a:r>
              <a:rPr b="1" lang="en" sz="1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&lt;&gt;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100000;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eb756bc509_0_170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PROCEDURES                        VS                  FUNCTIONS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1" name="Google Shape;481;geb756bc509_0_170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2" name="Google Shape;482;geb756bc509_0_1703"/>
          <p:cNvSpPr txBox="1"/>
          <p:nvPr/>
        </p:nvSpPr>
        <p:spPr>
          <a:xfrm>
            <a:off x="707225" y="1597825"/>
            <a:ext cx="38412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call them you need ‘CALL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have: inputs, outputs, in-outputs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perform several operations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geb756bc509_0_1703"/>
          <p:cNvSpPr txBox="1"/>
          <p:nvPr/>
        </p:nvSpPr>
        <p:spPr>
          <a:xfrm>
            <a:off x="4822025" y="1597825"/>
            <a:ext cx="38412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call them without ‘CALL’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have: inputs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Return a single value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MUST contain a RETURN clause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geb756bc509_0_1703"/>
          <p:cNvSpPr txBox="1"/>
          <p:nvPr/>
        </p:nvSpPr>
        <p:spPr>
          <a:xfrm>
            <a:off x="1163575" y="4098925"/>
            <a:ext cx="715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Procedures vs functions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b756bc509_0_1770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0" name="Google Shape;490;geb756bc509_0_1770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SELECT CASE statement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1" name="Google Shape;491;geb756bc509_0_1770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eb756bc509_0_177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UTILITY OF CASE STATEMENTS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7" name="Google Shape;497;geb756bc509_0_177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8" name="Google Shape;498;geb756bc509_0_177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Case statements are a way to replace the column values by new values</a:t>
            </a:r>
            <a:endParaRPr b="1" i="0" sz="19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(ONLY WHEN DISPLAYED, not in the table)</a:t>
            </a:r>
            <a:endParaRPr b="1" i="0" sz="19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eb756bc509_0_178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USING CASE STATEMENTS 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4" name="Google Shape;504;geb756bc509_0_178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5" name="Google Shape;505;geb756bc509_0_178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loan_id, account_id ,</a:t>
            </a:r>
            <a:endParaRPr b="0" i="0" sz="1600" u="none" cap="none" strike="noStrike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CASE 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status = “A” THEN “Good - Contract finished”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status = “B” THEN “Defaulter - Contract finished”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status = “C” THEN “Good - Contract running”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ELSE “In debt - Contract running”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END AS “Status_Description”</a:t>
            </a:r>
            <a:endParaRPr b="1" i="0" sz="16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 bank.loan;</a:t>
            </a:r>
            <a:endParaRPr b="0" i="0" sz="1600" u="none" cap="none" strike="noStrike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b756bc509_0_2002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1" name="Google Shape;511;geb756bc509_0_2002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Connecting Python with SQL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2" name="Google Shape;512;geb756bc509_0_2002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eb756bc509_0_201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LIBRARY LOADING and creating Connection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8" name="Google Shape;518;geb756bc509_0_201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9" name="Google Shape;519;geb756bc509_0_2015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lang="en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install the required libraries (Conda or pip)</a:t>
            </a:r>
            <a:endParaRPr b="1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pip install sqlalchemy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pip install PyMySQL</a:t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i="0" lang="en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Load the required libraries:</a:t>
            </a:r>
            <a:endParaRPr b="1" i="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555555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pymysql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555555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sqlalchemy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create_engine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555555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pandas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555555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pd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100" u="none" cap="none" strike="noStrike">
                <a:solidFill>
                  <a:srgbClr val="555555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getpass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1" lang="en" sz="1100" u="none" cap="none" strike="noStrike">
                <a:solidFill>
                  <a:srgbClr val="999988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# To get the password without showing the input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password 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getpass</a:t>
            </a:r>
            <a:r>
              <a:rPr b="1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1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getpass()</a:t>
            </a:r>
            <a:endParaRPr b="0" i="0" sz="11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lang="en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To create the connection between Python and SQL:</a:t>
            </a:r>
            <a:endParaRPr b="1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connection_string 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'mysql+pymysql://root:'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password 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'@localhost/bank'</a:t>
            </a:r>
            <a:endParaRPr sz="11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engine </a:t>
            </a:r>
            <a:r>
              <a:rPr b="1"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1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create_engine(connection_string)</a:t>
            </a:r>
            <a:endParaRPr sz="1100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eb756bc509_0_202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QUERYING A SQL DATABASE FROM PYTHON: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5" name="Google Shape;525;geb756bc509_0_202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6" name="Google Shape;526;geb756bc509_0_202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2000"/>
              <a:buFont typeface="Roboto"/>
              <a:buChar char="●"/>
            </a:pPr>
            <a:r>
              <a:rPr b="0" i="0" lang="en" sz="20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Once you started the engine, RUN:</a:t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result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db_connection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execute(</a:t>
            </a:r>
            <a:r>
              <a:rPr b="0" i="0" lang="en" sz="17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'SELECT * FROM loan'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row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result:</a:t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(row)</a:t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rows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[row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row 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result]</a:t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pd</a:t>
            </a:r>
            <a:r>
              <a:rPr b="1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7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DataFrame(rows)</a:t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b756bc509_0_203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QUERY A SQL DATABASE FROM PYTHON: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geb756bc509_0_203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3" name="Google Shape;533;geb756bc509_0_203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2000"/>
              <a:buFont typeface="Roboto"/>
              <a:buChar char="●"/>
            </a:pPr>
            <a:r>
              <a:rPr b="0" i="0" lang="en" sz="20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Once you started the engine, RUN:</a:t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DB_connection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execute(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"DROP DATABASE IF EXISTS BootCamps"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DB_connection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execute(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"CREATE DATABASE IF NOT EXISTS BootCamps"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DB_connection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execute(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"USE BootCamps"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eb756bc509_0_203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QUERY A SQL DATABASE FROM PYTHON: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9" name="Google Shape;539;geb756bc509_0_203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0" name="Google Shape;540;geb756bc509_0_203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2000"/>
              <a:buFont typeface="Roboto"/>
              <a:buChar char="●"/>
            </a:pPr>
            <a:r>
              <a:rPr b="0" i="0" lang="en" sz="20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can import your queries into Pandas!</a:t>
            </a:r>
            <a:endParaRPr b="0" i="0" sz="20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query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'select order_id as "OrderID", account_id as "AccountID", bank_to as "DestinationBank", amount  as "Amount" \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 bank.order \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 k_symbol = "SIPO" \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limit 100'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pd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read_sql_query(query, </a:t>
            </a:r>
            <a:r>
              <a:rPr lang="en" sz="1300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DB_connection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head()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b756bc509_0_2259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6" name="Google Shape;546;geb756bc509_0_2259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Storage and Processing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7" name="Google Shape;547;geb756bc509_0_2259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b756bc509_0_278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DISTINCT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geb756bc509_0_27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geb756bc509_0_278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get the unique values from a columns as “unique()” function from Pandas.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DISTINCT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A3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bank.district;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geb756bc509_0_22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9262" y="1239401"/>
            <a:ext cx="6725475" cy="3362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geb756bc509_0_2265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Architecture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data flow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4" name="Google Shape;554;geb756bc509_0_226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eb756bc509_0_2271"/>
          <p:cNvSpPr txBox="1"/>
          <p:nvPr/>
        </p:nvSpPr>
        <p:spPr>
          <a:xfrm>
            <a:off x="738000" y="680793"/>
            <a:ext cx="72234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TYPES OF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0" name="Google Shape;560;geb756bc509_0_2271"/>
          <p:cNvSpPr txBox="1"/>
          <p:nvPr/>
        </p:nvSpPr>
        <p:spPr>
          <a:xfrm>
            <a:off x="738000" y="1114525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STORAGE</a:t>
            </a:r>
            <a:endParaRPr b="1" i="0" sz="23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1" name="Google Shape;561;geb756bc509_0_2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4749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geb756bc509_0_2271"/>
          <p:cNvSpPr txBox="1"/>
          <p:nvPr/>
        </p:nvSpPr>
        <p:spPr>
          <a:xfrm>
            <a:off x="2684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DBs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3" name="Google Shape;563;geb756bc509_0_2271"/>
          <p:cNvSpPr txBox="1"/>
          <p:nvPr/>
        </p:nvSpPr>
        <p:spPr>
          <a:xfrm>
            <a:off x="2684675" y="2599500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storage system </a:t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Stores data in a structured format for easy  retrieval</a:t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4" name="Google Shape;564;geb756bc509_0_2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125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geb756bc509_0_2271"/>
          <p:cNvSpPr txBox="1"/>
          <p:nvPr/>
        </p:nvSpPr>
        <p:spPr>
          <a:xfrm>
            <a:off x="82240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Lake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6" name="Google Shape;566;geb756bc509_0_2271"/>
          <p:cNvSpPr txBox="1"/>
          <p:nvPr/>
        </p:nvSpPr>
        <p:spPr>
          <a:xfrm>
            <a:off x="822325" y="2599500"/>
            <a:ext cx="16266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dump </a:t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Repository to store all kinds of data, in its natural format</a:t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67" name="Google Shape;567;geb756bc509_0_2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5112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geb756bc509_0_2271"/>
          <p:cNvSpPr txBox="1"/>
          <p:nvPr/>
        </p:nvSpPr>
        <p:spPr>
          <a:xfrm>
            <a:off x="4636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DWs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9" name="Google Shape;569;geb756bc509_0_2271"/>
          <p:cNvSpPr txBox="1"/>
          <p:nvPr/>
        </p:nvSpPr>
        <p:spPr>
          <a:xfrm>
            <a:off x="4636750" y="2675700"/>
            <a:ext cx="1694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Database that integrates databases </a:t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analytical purposes</a:t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0" name="Google Shape;570;geb756bc509_0_227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1" name="Google Shape;571;geb756bc509_0_2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8086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geb756bc509_0_2271"/>
          <p:cNvSpPr txBox="1"/>
          <p:nvPr/>
        </p:nvSpPr>
        <p:spPr>
          <a:xfrm>
            <a:off x="6558075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Marts</a:t>
            </a:r>
            <a:endParaRPr b="1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3" name="Google Shape;573;geb756bc509_0_2271"/>
          <p:cNvSpPr txBox="1"/>
          <p:nvPr/>
        </p:nvSpPr>
        <p:spPr>
          <a:xfrm>
            <a:off x="6509550" y="2675700"/>
            <a:ext cx="1791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Store data from DWs </a:t>
            </a:r>
            <a:endParaRPr b="1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 be used by a specific business function</a:t>
            </a:r>
            <a:endParaRPr b="0" i="0" sz="1400" u="none" cap="none" strike="noStrik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eb756bc509_0_2289"/>
          <p:cNvSpPr txBox="1"/>
          <p:nvPr/>
        </p:nvSpPr>
        <p:spPr>
          <a:xfrm>
            <a:off x="585600" y="7570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Topic Name  | 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Graph Details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579" name="Google Shape;579;geb756bc509_0_2289"/>
          <p:cNvGraphicFramePr/>
          <p:nvPr/>
        </p:nvGraphicFramePr>
        <p:xfrm>
          <a:off x="356400" y="3465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{36DD7C99-D61A-4C0A-B662-53B7487629EF}</a:tableStyleId>
              </a:tblPr>
              <a:tblGrid>
                <a:gridCol w="1699125"/>
                <a:gridCol w="3353900"/>
                <a:gridCol w="3393900"/>
              </a:tblGrid>
              <a:tr h="34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Parameter</a:t>
                      </a:r>
                      <a:endParaRPr b="1"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OLTP</a:t>
                      </a:r>
                      <a:endParaRPr b="1" sz="1800" u="none" cap="none" strike="noStrike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OLAP</a:t>
                      </a:r>
                      <a:endParaRPr b="1" sz="1800" u="none" cap="none" strike="noStrike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Transaction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Large number of short transactions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Small number of long transactions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Simple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Complex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792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Processing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small amounts of data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large amounts of data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Updates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Frequent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Infrequent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Epoch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Current 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Historical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551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Model 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Tables are normalized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Denormalized for simplicity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Purpose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Faster data storage and retrieval 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mining </a:t>
                      </a:r>
                      <a:endParaRPr sz="1800" u="none" cap="none" strike="noStrike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b756bc509_0_28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geb756bc509_0_28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geb756bc509_0_28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check for multiple values in a “list”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* 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bank.account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district_id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(1,2,3,4,5);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b756bc509_0_34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AGGREGATION FUNCTIONS </a:t>
            </a:r>
            <a:r>
              <a:rPr b="1"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with Group By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geb756bc509_0_3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geb756bc509_0_34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To compute aggregated values by group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1800"/>
              <a:buFont typeface="Roboto"/>
              <a:buChar char="●"/>
            </a:pP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sum()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,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min()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,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max()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,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avg()</a:t>
            </a:r>
            <a:r>
              <a:rPr b="1" lang="en" sz="1800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 </a:t>
            </a:r>
            <a:r>
              <a:rPr b="1" i="0" lang="en" sz="1800" u="none" cap="none" strike="noStrike">
                <a:solidFill>
                  <a:srgbClr val="2DC5F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count()</a:t>
            </a:r>
            <a:endParaRPr b="1" i="0" sz="1800" u="none" cap="none" strike="noStrike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DC5F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 by status;</a:t>
            </a:r>
            <a:endParaRPr b="1" sz="2000">
              <a:solidFill>
                <a:schemeClr val="accent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b756bc509_0_414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SORTING | </a:t>
            </a:r>
            <a:r>
              <a:rPr b="1" i="0" lang="en" sz="2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endParaRPr b="1" i="0" sz="20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geb756bc509_0_414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sort the output, you can use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col, which by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default sorts in ascending order</a:t>
            </a:r>
            <a:endParaRPr b="1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Default ordering can be changed appending </a:t>
            </a:r>
            <a:r>
              <a:rPr b="1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r>
              <a:rPr b="0" i="0" lang="en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distinct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bank.district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WHERE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A2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(‘Benesov’,’Beroun’)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&lt; 75000</a:t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ORDER BY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A4 </a:t>
            </a: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</a:t>
            </a:r>
            <a:endParaRPr b="1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 </a:t>
            </a:r>
            <a:r>
              <a:rPr b="0" i="0" lang="en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10;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geb756bc509_0_41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